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handoutMasterIdLst>
    <p:handoutMasterId r:id="rId12"/>
  </p:handoutMasterIdLst>
  <p:sldIdLst>
    <p:sldId id="393" r:id="rId2"/>
    <p:sldId id="699" r:id="rId3"/>
    <p:sldId id="700" r:id="rId4"/>
    <p:sldId id="701" r:id="rId5"/>
    <p:sldId id="709" r:id="rId6"/>
    <p:sldId id="713" r:id="rId7"/>
    <p:sldId id="710" r:id="rId8"/>
    <p:sldId id="712" r:id="rId9"/>
    <p:sldId id="591" r:id="rId10"/>
  </p:sldIdLst>
  <p:sldSz cx="9144000" cy="5715000" type="screen16x10"/>
  <p:notesSz cx="6797675" cy="9928225"/>
  <p:defaultTextStyle>
    <a:defPPr>
      <a:defRPr lang="ru-RU"/>
    </a:defPPr>
    <a:lvl1pPr marL="0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CEEAB0"/>
    <a:srgbClr val="FBCDA7"/>
    <a:srgbClr val="00FE73"/>
    <a:srgbClr val="FFABAB"/>
    <a:srgbClr val="00863D"/>
    <a:srgbClr val="006C31"/>
    <a:srgbClr val="FF9999"/>
    <a:srgbClr val="007434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35" autoAdjust="0"/>
    <p:restoredTop sz="96422" autoAdjust="0"/>
  </p:normalViewPr>
  <p:slideViewPr>
    <p:cSldViewPr>
      <p:cViewPr varScale="1">
        <p:scale>
          <a:sx n="110" d="100"/>
          <a:sy n="110" d="100"/>
        </p:scale>
        <p:origin x="-60" y="-29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9956D-CD3D-4EE4-A4FB-6AC41CE2ACF6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3F626-BCCC-449D-9DD4-2E0E4B72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113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57ECF-D4B8-438D-BE5E-5861956C16B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EFFB1-305F-400C-A150-84EC20CC4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7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EFFB1-305F-400C-A150-84EC20CC48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4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obrkuban.ru/" TargetMode="External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16544"/>
            <a:ext cx="9129370" cy="568931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ru-RU" sz="14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238500"/>
            <a:ext cx="6858000" cy="825500"/>
          </a:xfrm>
        </p:spPr>
        <p:txBody>
          <a:bodyPr anchor="t" anchorCtr="0"/>
          <a:lstStyle>
            <a:lvl1pPr algn="r">
              <a:defRPr sz="25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4270375"/>
            <a:ext cx="6858000" cy="444500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356616" indent="0" algn="ctr">
              <a:buNone/>
            </a:lvl2pPr>
            <a:lvl3pPr marL="713232" indent="0" algn="ctr">
              <a:buNone/>
            </a:lvl3pPr>
            <a:lvl4pPr marL="1069848" indent="0" algn="ctr">
              <a:buNone/>
            </a:lvl4pPr>
            <a:lvl5pPr marL="1426464" indent="0" algn="ctr">
              <a:buNone/>
            </a:lvl5pPr>
            <a:lvl6pPr marL="1783080" indent="0" algn="ctr">
              <a:buNone/>
            </a:lvl6pPr>
            <a:lvl7pPr marL="2139696" indent="0" algn="ctr">
              <a:buNone/>
            </a:lvl7pPr>
            <a:lvl8pPr marL="2496312" indent="0" algn="ctr">
              <a:buNone/>
            </a:lvl8pPr>
            <a:lvl9pPr marL="2852928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5295900"/>
            <a:ext cx="2286000" cy="304800"/>
          </a:xfrm>
        </p:spPr>
        <p:txBody>
          <a:bodyPr/>
          <a:lstStyle>
            <a:lvl1pPr>
              <a:defRPr sz="1100"/>
            </a:lvl1pPr>
          </a:lstStyle>
          <a:p>
            <a:fld id="{511444F9-EEB7-4311-B5F1-97FE74C203E6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5295900"/>
            <a:ext cx="3474720" cy="3048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5295900"/>
            <a:ext cx="1219200" cy="304800"/>
          </a:xfrm>
        </p:spPr>
        <p:txBody>
          <a:bodyPr/>
          <a:lstStyle/>
          <a:p>
            <a:fld id="{87FE6D9D-2A0B-43B8-A1C3-81968A25D6E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1837387"/>
            <a:ext cx="7315200" cy="2269476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1323" tIns="35662" rIns="71323" bIns="35662" anchor="ctr"/>
          <a:lstStyle/>
          <a:p>
            <a:pPr algn="ctr" eaLnBrk="1" latinLnBrk="0" hangingPunct="1"/>
            <a:endParaRPr kumimoji="0" lang="en-US" sz="140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4206875"/>
            <a:ext cx="7315200" cy="5715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1323" tIns="35662" rIns="71323" bIns="35662" anchor="ctr"/>
          <a:lstStyle/>
          <a:p>
            <a:pPr algn="ctr" eaLnBrk="1" latinLnBrk="0" hangingPunct="1"/>
            <a:endParaRPr kumimoji="0" lang="en-US" sz="140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1837387"/>
            <a:ext cx="228600" cy="2269476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1323" tIns="35662" rIns="71323" bIns="35662" anchor="ctr"/>
          <a:lstStyle/>
          <a:p>
            <a:pPr algn="ctr" eaLnBrk="1" latinLnBrk="0" hangingPunct="1"/>
            <a:endParaRPr kumimoji="0" lang="en-US" sz="140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4206875"/>
            <a:ext cx="228600" cy="5715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1323" tIns="35662" rIns="71323" bIns="35662" anchor="ctr"/>
          <a:lstStyle/>
          <a:p>
            <a:pPr algn="ctr" eaLnBrk="1" latinLnBrk="0" hangingPunct="1"/>
            <a:endParaRPr kumimoji="0" lang="en-US" sz="1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D:\Pictures\!Рабочки для приветственных адресов\florju_anotherday_pp (5)_cr_c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16545"/>
            <a:ext cx="9125489" cy="75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 userDrawn="1"/>
        </p:nvSpPr>
        <p:spPr>
          <a:xfrm>
            <a:off x="0" y="16544"/>
            <a:ext cx="9129370" cy="5689313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ru-RU" sz="14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389"/>
            <a:ext cx="7342319" cy="694872"/>
          </a:xfrm>
        </p:spPr>
        <p:txBody>
          <a:bodyPr lIns="28080" tIns="28080" rIns="28080" bIns="28080" anchor="ctr">
            <a:normAutofit/>
          </a:bodyPr>
          <a:lstStyle>
            <a:lvl1pPr algn="ctr">
              <a:defRPr sz="2200" b="1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23118" y="5317773"/>
            <a:ext cx="2289048" cy="304800"/>
          </a:xfrm>
        </p:spPr>
        <p:txBody>
          <a:bodyPr/>
          <a:lstStyle>
            <a:lvl1pPr algn="r">
              <a:defRPr/>
            </a:lvl1pPr>
          </a:lstStyle>
          <a:p>
            <a:fld id="{511444F9-EEB7-4311-B5F1-97FE74C203E6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6D9D-2A0B-43B8-A1C3-81968A25D6EC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76778" y="36258"/>
            <a:ext cx="822814" cy="839625"/>
            <a:chOff x="102371" y="43510"/>
            <a:chExt cx="797222" cy="749970"/>
          </a:xfrm>
        </p:grpSpPr>
        <p:pic>
          <p:nvPicPr>
            <p:cNvPr id="14" name="Picture 2" descr="http://www.minobrkuban.ru/bitrix/templates/adaptive/img/header_logo.png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371" y="98159"/>
              <a:ext cx="797222" cy="69532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ГербКубани"/>
            <p:cNvPicPr>
              <a:picLocks noChangeAspect="1" noChangeArrowheads="1"/>
            </p:cNvPicPr>
            <p:nvPr userDrawn="1"/>
          </p:nvPicPr>
          <p:blipFill>
            <a:blip r:embed="rId5"/>
            <a:stretch>
              <a:fillRect/>
            </a:stretch>
          </p:blipFill>
          <p:spPr bwMode="auto">
            <a:xfrm>
              <a:off x="337715" y="43510"/>
              <a:ext cx="326539" cy="402308"/>
            </a:xfrm>
            <a:prstGeom prst="rect">
              <a:avLst/>
            </a:prstGeom>
            <a:noFill/>
            <a:ln>
              <a:noFill/>
            </a:ln>
            <a:effectLst>
              <a:outerShdw blurRad="101600" dir="4080000" sx="108000" sy="108000" algn="tl" rotWithShape="0">
                <a:prstClr val="black">
                  <a:alpha val="49000"/>
                </a:prstClr>
              </a:outerShdw>
            </a:effectLst>
          </p:spPr>
        </p:pic>
      </p:grpSp>
      <p:pic>
        <p:nvPicPr>
          <p:cNvPr id="16" name="Рисунок 15" descr="logo"/>
          <p:cNvPicPr/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857" l="0" r="980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911" y="36259"/>
            <a:ext cx="857819" cy="7330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825500"/>
          </a:xfrm>
          <a:prstGeom prst="rect">
            <a:avLst/>
          </a:prstGeom>
        </p:spPr>
        <p:txBody>
          <a:bodyPr vert="horz" lIns="71323" tIns="35662" rIns="71323" bIns="35662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016000"/>
            <a:ext cx="8229600" cy="4091940"/>
          </a:xfrm>
          <a:prstGeom prst="rect">
            <a:avLst/>
          </a:prstGeom>
        </p:spPr>
        <p:txBody>
          <a:bodyPr vert="horz" lIns="71323" tIns="35662" rIns="71323" bIns="35662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5296958"/>
            <a:ext cx="2289048" cy="304800"/>
          </a:xfrm>
          <a:prstGeom prst="rect">
            <a:avLst/>
          </a:prstGeom>
        </p:spPr>
        <p:txBody>
          <a:bodyPr vert="horz" lIns="71323" tIns="35662" rIns="71323" bIns="35662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511444F9-EEB7-4311-B5F1-97FE74C203E6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5296958"/>
            <a:ext cx="3505200" cy="304800"/>
          </a:xfrm>
          <a:prstGeom prst="rect">
            <a:avLst/>
          </a:prstGeom>
        </p:spPr>
        <p:txBody>
          <a:bodyPr vert="horz" lIns="71323" tIns="35662" rIns="71323" bIns="35662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5296958"/>
            <a:ext cx="1981200" cy="304800"/>
          </a:xfrm>
          <a:prstGeom prst="rect">
            <a:avLst/>
          </a:prstGeom>
        </p:spPr>
        <p:txBody>
          <a:bodyPr vert="horz" lIns="71323" tIns="35662" rIns="71323" bIns="35662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87FE6D9D-2A0B-43B8-A1C3-81968A25D6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5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13970" indent="-213970" algn="l" rtl="0" eaLnBrk="1" latinLnBrk="0" hangingPunct="1">
        <a:spcBef>
          <a:spcPts val="468"/>
        </a:spcBef>
        <a:buClr>
          <a:schemeClr val="accent1"/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27939" indent="-213970" algn="l" rtl="0" eaLnBrk="1" latinLnBrk="0" hangingPunct="1">
        <a:spcBef>
          <a:spcPts val="390"/>
        </a:spcBef>
        <a:buClr>
          <a:schemeClr val="accent2"/>
        </a:buClr>
        <a:buSzPct val="76000"/>
        <a:buFont typeface="Wingdings 3"/>
        <a:buChar char="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41909" indent="-178308" algn="l" rtl="0" eaLnBrk="1" latinLnBrk="0" hangingPunct="1">
        <a:spcBef>
          <a:spcPts val="39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55878" indent="-178308" algn="l" rtl="0" eaLnBrk="1" latinLnBrk="0" hangingPunct="1">
        <a:spcBef>
          <a:spcPts val="312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848" indent="-178308" algn="l" rtl="0" eaLnBrk="1" latinLnBrk="0" hangingPunct="1">
        <a:spcBef>
          <a:spcPts val="234"/>
        </a:spcBef>
        <a:buClr>
          <a:schemeClr val="accent2"/>
        </a:buClr>
        <a:buSzPct val="70000"/>
        <a:buFont typeface="Wingdings"/>
        <a:buChar char="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83818" indent="-142646" algn="l" rtl="0" eaLnBrk="1" latinLnBrk="0" hangingPunct="1">
        <a:spcBef>
          <a:spcPts val="234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426464" indent="-142646" algn="l" rtl="0" eaLnBrk="1" latinLnBrk="0" hangingPunct="1">
        <a:spcBef>
          <a:spcPts val="234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1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1569110" indent="-142646" algn="l" rtl="0" eaLnBrk="1" latinLnBrk="0" hangingPunct="1">
        <a:spcBef>
          <a:spcPts val="234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1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1711757" indent="-142646" algn="l" rtl="0" eaLnBrk="1" latinLnBrk="0" hangingPunct="1">
        <a:spcBef>
          <a:spcPts val="234"/>
        </a:spcBef>
        <a:buClr>
          <a:srgbClr val="9FB8CD"/>
        </a:buClr>
        <a:buSzPct val="75000"/>
        <a:buFont typeface="Wingdings 3"/>
        <a:buChar char=""/>
        <a:defRPr kumimoji="0" lang="en-US" sz="9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69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83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396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963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8529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microsoft.com/office/2007/relationships/hdphoto" Target="../media/hdphoto4.wdp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Назаревский.DES\Pictures\Фон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0289"/>
          <a:stretch/>
        </p:blipFill>
        <p:spPr bwMode="auto">
          <a:xfrm>
            <a:off x="-11106" y="769269"/>
            <a:ext cx="9155106" cy="494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815916" y="2035579"/>
            <a:ext cx="4966277" cy="1118461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Права и обязанности </a:t>
            </a:r>
            <a:br>
              <a:rPr lang="ru-RU" sz="3400" b="1" dirty="0">
                <a:solidFill>
                  <a:schemeClr val="accent1">
                    <a:lumMod val="50000"/>
                  </a:schemeClr>
                </a:solidFill>
                <a:ea typeface="Times New Roman"/>
              </a:rPr>
            </a:b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>участников ЕГЭ</a:t>
            </a:r>
            <a:endParaRPr lang="ru-RU" sz="3400" b="1" i="1" dirty="0">
              <a:solidFill>
                <a:schemeClr val="accent1">
                  <a:lumMod val="50000"/>
                </a:schemeClr>
              </a:solidFill>
              <a:ea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357667"/>
            <a:ext cx="9144000" cy="86380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71323" tIns="35662" rIns="336960" bIns="35662" anchor="ctr"/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Горностаева Татьяна Юрьевна, 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начальник управления по надзору и контролю в сфере образования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министерства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образования, науки и молодёжной политики Краснодарского края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00850" y="157200"/>
            <a:ext cx="6327535" cy="656796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algn="ctr"/>
            <a:r>
              <a:rPr lang="ru-RU" sz="1900" b="1" dirty="0">
                <a:solidFill>
                  <a:schemeClr val="accent1">
                    <a:lumMod val="50000"/>
                  </a:schemeClr>
                </a:solidFill>
              </a:rPr>
              <a:t>Министерство образования, науки и молодёжной политики Краснодарского края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2973" y="5252322"/>
            <a:ext cx="890295" cy="392569"/>
          </a:xfrm>
          <a:prstGeom prst="rect">
            <a:avLst/>
          </a:prstGeom>
          <a:noFill/>
        </p:spPr>
        <p:txBody>
          <a:bodyPr wrap="none" lIns="53492" tIns="26746" rIns="53492" bIns="26746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г. Краснодар</a:t>
            </a:r>
          </a:p>
          <a:p>
            <a:pPr algn="ct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16.11.2017</a:t>
            </a:r>
            <a:endParaRPr lang="ru-RU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Picture 2" descr="D:\Doc\Мероприятия\2014-02-25 Краевое родительское собрание\Информационные плакаты ЕГЭ\in_img_201113_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4"/>
          <a:stretch/>
        </p:blipFill>
        <p:spPr bwMode="auto">
          <a:xfrm>
            <a:off x="237452" y="3061136"/>
            <a:ext cx="818964" cy="10258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Doc\Мероприятия\2014-02-25 Краевое родительское собрание\Информационные плакаты ЕГЭ\in_img_201113_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2"/>
          <a:stretch/>
        </p:blipFill>
        <p:spPr bwMode="auto">
          <a:xfrm>
            <a:off x="1042500" y="2802278"/>
            <a:ext cx="868348" cy="11051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Doc\Мероприятия\2014-02-25 Краевое родительское собрание\Информационные плакаты ЕГЭ\in_img_20111_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9"/>
          <a:stretch/>
        </p:blipFill>
        <p:spPr bwMode="auto">
          <a:xfrm>
            <a:off x="1700850" y="2467581"/>
            <a:ext cx="764917" cy="10716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Doc\Мероприятия\2015-10-28 Совещание Рособрнадзора в Сочи\ЕГЭ__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52" y="2281436"/>
            <a:ext cx="1366428" cy="7219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58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забудьте</a:t>
            </a:r>
            <a:endParaRPr lang="ru-RU" dirty="0"/>
          </a:p>
        </p:txBody>
      </p:sp>
      <p:pic>
        <p:nvPicPr>
          <p:cNvPr id="7" name="Picture 2" descr="D:\Doc\Мероприятия\2014-02-25 Краевое родительское собрание\Информационные плакаты ЕГЭ\in_img_201113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4"/>
          <a:stretch/>
        </p:blipFill>
        <p:spPr bwMode="auto">
          <a:xfrm>
            <a:off x="1979712" y="763187"/>
            <a:ext cx="4392488" cy="495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Doc\Мероприятия\2015-10-28 Совещание Рособрнадзора в Сочи\ЕГЭ__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52" y="1057300"/>
            <a:ext cx="1366428" cy="7219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11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Разрешается</a:t>
            </a:r>
            <a:endParaRPr lang="ru-RU" dirty="0"/>
          </a:p>
        </p:txBody>
      </p:sp>
      <p:sp>
        <p:nvSpPr>
          <p:cNvPr id="15" name="Объект 2"/>
          <p:cNvSpPr>
            <a:spLocks noGrp="1"/>
          </p:cNvSpPr>
          <p:nvPr/>
        </p:nvSpPr>
        <p:spPr>
          <a:xfrm>
            <a:off x="824012" y="2281436"/>
            <a:ext cx="8212484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попросить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 организаторов:</a:t>
            </a:r>
          </a:p>
          <a:p>
            <a:pPr marL="180975" indent="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дополнительный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бланк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черновика;</a:t>
            </a:r>
          </a:p>
          <a:p>
            <a:pPr marL="447675" indent="-26670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дополнительный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бланк ответов на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задания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развернутым ответом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24012" y="842437"/>
            <a:ext cx="7560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задавать вопросы только по процедуре  экзамена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24012" y="1346493"/>
            <a:ext cx="69127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заменить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комплект экзаменационных материалов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24012" y="1777380"/>
            <a:ext cx="36574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делать пометки в </a:t>
            </a:r>
            <a:r>
              <a:rPr lang="ru-RU" sz="2200" b="1" dirty="0" err="1" smtClean="0">
                <a:solidFill>
                  <a:schemeClr val="tx2">
                    <a:lumMod val="50000"/>
                  </a:schemeClr>
                </a:solidFill>
              </a:rPr>
              <a:t>КИМах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24012" y="4873724"/>
            <a:ext cx="67830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покинуть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ППЭ, не дожидаясь  окончания экзамена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24012" y="3505572"/>
            <a:ext cx="7560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Bef>
                <a:spcPts val="180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выйти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из аудитории при необходимости, в том числе в медицинский кабинет;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24012" y="4369668"/>
            <a:ext cx="77804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присутствовать при упаковке экзаменационных материалов;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9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Запрещается</a:t>
            </a:r>
            <a:endParaRPr lang="ru-RU" dirty="0"/>
          </a:p>
        </p:txBody>
      </p:sp>
      <p:pic>
        <p:nvPicPr>
          <p:cNvPr id="7" name="Picture 2" descr="D:\Doc\Мероприятия\2014-02-25 Краевое родительское собрание\Информационные плакаты ЕГЭ\in_img_201113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2"/>
          <a:stretch/>
        </p:blipFill>
        <p:spPr bwMode="auto">
          <a:xfrm>
            <a:off x="2087486" y="807100"/>
            <a:ext cx="4284714" cy="490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Doc\Мероприятия\2015-10-28 Совещание Рособрнадзора в Сочи\ЕГЭ__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52" y="1057300"/>
            <a:ext cx="1366428" cy="7219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61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ответственности выпускников, </a:t>
            </a:r>
            <a:br>
              <a:rPr lang="ru-RU" dirty="0"/>
            </a:br>
            <a:r>
              <a:rPr lang="ru-RU" dirty="0"/>
              <a:t>нарушивших порядок проведения ЕГЭ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30799" y="1084012"/>
            <a:ext cx="34756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Удаление с экзамена</a:t>
            </a:r>
          </a:p>
        </p:txBody>
      </p:sp>
      <p:sp>
        <p:nvSpPr>
          <p:cNvPr id="4" name="Пятиугольник 3"/>
          <p:cNvSpPr/>
          <p:nvPr/>
        </p:nvSpPr>
        <p:spPr>
          <a:xfrm>
            <a:off x="364105" y="985292"/>
            <a:ext cx="751511" cy="746792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9827" y="2338025"/>
            <a:ext cx="7652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Отсутствие возможности пересдачи экзамена,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с которого удалён, в текущем году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318001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В случае удаления </a:t>
            </a:r>
            <a:r>
              <a:rPr lang="ru-RU" sz="1600" dirty="0">
                <a:solidFill>
                  <a:srgbClr val="FF0000"/>
                </a:solidFill>
              </a:rPr>
              <a:t>с обязательного экзамена (</a:t>
            </a:r>
            <a:r>
              <a:rPr lang="ru-RU" sz="1600" dirty="0" smtClean="0">
                <a:solidFill>
                  <a:srgbClr val="FF0000"/>
                </a:solidFill>
              </a:rPr>
              <a:t>русский язык, математика), выпускник  </a:t>
            </a:r>
            <a:r>
              <a:rPr lang="ru-RU" sz="1600" dirty="0">
                <a:solidFill>
                  <a:srgbClr val="FF0000"/>
                </a:solidFill>
              </a:rPr>
              <a:t>не получит и аттестат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41368" y="4219486"/>
            <a:ext cx="7479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Составление протокола об административной ответственности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364105" y="2441682"/>
            <a:ext cx="751511" cy="746792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364105" y="4323143"/>
            <a:ext cx="751511" cy="746792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169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Динамика удаления с экзаменов</a:t>
            </a:r>
          </a:p>
        </p:txBody>
      </p:sp>
      <p:pic>
        <p:nvPicPr>
          <p:cNvPr id="3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5" y="2434818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394813" y="2945007"/>
            <a:ext cx="8179973" cy="0"/>
          </a:xfrm>
          <a:prstGeom prst="straightConnector1">
            <a:avLst/>
          </a:prstGeom>
          <a:ln w="571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9512" y="965547"/>
            <a:ext cx="2516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Число удалённых </a:t>
            </a:r>
            <a:r>
              <a:rPr lang="ru-RU" b="1" dirty="0" smtClean="0">
                <a:solidFill>
                  <a:srgbClr val="C00000"/>
                </a:solidFill>
              </a:rPr>
              <a:t>участников: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1" y="2434818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6" y="2434817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81" y="2434817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26" y="2434817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83" y="2215690"/>
            <a:ext cx="165250" cy="38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29" y="2215690"/>
            <a:ext cx="165250" cy="38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74" y="2215689"/>
            <a:ext cx="165250" cy="38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9" y="2215689"/>
            <a:ext cx="165250" cy="38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64" y="2215689"/>
            <a:ext cx="165250" cy="38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1" descr="Человечик_s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04" y="2048369"/>
            <a:ext cx="131837" cy="3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1" descr="Человечик_s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50" y="2048369"/>
            <a:ext cx="131837" cy="3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1" descr="Человечик_s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95" y="2048368"/>
            <a:ext cx="131837" cy="3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1" descr="Человечик_s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40" y="2048368"/>
            <a:ext cx="131837" cy="3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1" descr="Человечик_s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85" y="2048368"/>
            <a:ext cx="131837" cy="30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1" descr="Человечик_s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06" y="1954423"/>
            <a:ext cx="106328" cy="24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1" descr="Человечик_s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52" y="1954423"/>
            <a:ext cx="106328" cy="24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1" descr="Человечик_s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97" y="1954422"/>
            <a:ext cx="106328" cy="24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1" descr="Человечик_s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42" y="1954422"/>
            <a:ext cx="106328" cy="24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9" y="2215688"/>
            <a:ext cx="165250" cy="38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1" descr="Человечик_s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40" y="1846328"/>
            <a:ext cx="86904" cy="20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1" descr="Человечик_s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86" y="1846328"/>
            <a:ext cx="86904" cy="20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1" descr="Человечик_s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1" y="1846327"/>
            <a:ext cx="86904" cy="20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22" y="2449102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71" y="243481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32748" y="3048373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2012 год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88932" y="3048373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2013 год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91880" y="3048373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2014 год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60032" y="3048373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2015 год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4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74" y="246317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320" y="246317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365" y="2463172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10" y="2463172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455" y="2463172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279" y="2255870"/>
            <a:ext cx="153119" cy="35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25" y="2255870"/>
            <a:ext cx="153119" cy="35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370" y="2255869"/>
            <a:ext cx="153119" cy="35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415" y="2255869"/>
            <a:ext cx="153119" cy="35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90" y="2463170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1" descr="Человечик_s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63" y="2088814"/>
            <a:ext cx="120493" cy="28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1" descr="Человечик_s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009" y="2088814"/>
            <a:ext cx="120493" cy="28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1" descr="Человечик_s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384" y="1991085"/>
            <a:ext cx="84072" cy="19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227" y="2255868"/>
            <a:ext cx="153119" cy="35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48886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10" y="2448886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955" y="2448885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000" y="2448885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045" y="2448885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090" y="2448885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4888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070" y="244888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115" y="244888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160" y="244888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205" y="244888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250" y="244888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272841" y="1434766"/>
            <a:ext cx="1050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25</a:t>
            </a:r>
            <a:r>
              <a:rPr lang="ru-RU" dirty="0" smtClean="0">
                <a:solidFill>
                  <a:srgbClr val="C00000"/>
                </a:solidFill>
              </a:rPr>
              <a:t> человек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63688" y="1417340"/>
            <a:ext cx="1050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14</a:t>
            </a:r>
            <a:r>
              <a:rPr lang="ru-RU" dirty="0" smtClean="0">
                <a:solidFill>
                  <a:srgbClr val="C00000"/>
                </a:solidFill>
              </a:rPr>
              <a:t> человек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47864" y="1432158"/>
            <a:ext cx="946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6</a:t>
            </a:r>
            <a:r>
              <a:rPr lang="ru-RU" dirty="0" smtClean="0">
                <a:solidFill>
                  <a:srgbClr val="C00000"/>
                </a:solidFill>
              </a:rPr>
              <a:t> человек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99081" y="1432158"/>
            <a:ext cx="946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6</a:t>
            </a:r>
            <a:r>
              <a:rPr lang="ru-RU" dirty="0" smtClean="0">
                <a:solidFill>
                  <a:srgbClr val="C00000"/>
                </a:solidFill>
              </a:rPr>
              <a:t> человек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217127" y="3033554"/>
            <a:ext cx="841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2016 </a:t>
            </a:r>
            <a:r>
              <a:rPr lang="ru-RU" dirty="0" smtClean="0">
                <a:solidFill>
                  <a:schemeClr val="tx2"/>
                </a:solidFill>
              </a:rPr>
              <a:t>год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6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119" y="2434065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165" y="2434065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210" y="243406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255" y="243406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300" y="243406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345" y="243406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71"/>
          <p:cNvSpPr txBox="1"/>
          <p:nvPr/>
        </p:nvSpPr>
        <p:spPr>
          <a:xfrm>
            <a:off x="6156176" y="1417339"/>
            <a:ext cx="946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6</a:t>
            </a:r>
            <a:r>
              <a:rPr lang="ru-RU" dirty="0" smtClean="0">
                <a:solidFill>
                  <a:srgbClr val="C00000"/>
                </a:solidFill>
              </a:rPr>
              <a:t> человек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575587" y="3033553"/>
            <a:ext cx="841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2017 </a:t>
            </a:r>
            <a:r>
              <a:rPr lang="ru-RU" dirty="0" smtClean="0">
                <a:solidFill>
                  <a:schemeClr val="tx2"/>
                </a:solidFill>
              </a:rPr>
              <a:t>год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4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579" y="243406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5" y="2434064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670" y="243406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715" y="243406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31" descr="Человечик_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60" y="2434063"/>
            <a:ext cx="170045" cy="39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7514636" y="1417338"/>
            <a:ext cx="946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человек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" name="Picture 2" descr="http://rd.sputnik.ru/?q=apcSN3Ude9n4Y8iI1J9HDs2BKgyp1vfi-12DPpiUCCFJHfBFp4VBxGqWNSBSdTZsIWOblalukHX6Pc6aU1rtZzwvokbmvzN2FSgT9SM9z2C9KQBovmBkrC2GtlKkwQej-X-HOJTYkW9Keb9665x7vWu4YKawVQTjYRJt3lvV0MX4wKkAVOpNDX2fGLOSSnZb6okbj8VejL6C-uoPiaQqghFQFPlUKvyPVVpaPsbUR1cU8yqLmVrKxMV3DghHgWrOj-CiikAHXyDRz95bl-zDeI7wMceQ-dfcX0gDId3NM-TdYjthvAkseS0fJYhI67HCzfmgIPjS5FbE9IUJ4Q6VFq7eG-OZ_aXpi7A8rZQXG7slGU4oqRFIGgfnfLlSFEKlzFvYx__CFyFwG2fTlwg3cL1CLMbomjGGV5Qdoe_Jq7zAefdP6r4uIV7nLOfC54RHhIWbYo49QwmPx2WlV3Nb4gexLv_NPVvfpwZMrcG_dZSUXJS9Wu_-UeEKVQk8TqAFWIhClAS1DWiXgjlAn_wTz_AxqCPQpvhTE86082Yyc4LjhlEZfZsQ4pIE5-SMbPho-obwnbDKsf93bDIkMrtCCNNgjL7W_hMjieYXHuAg8oxZRwVvdX7hSLk5fzUXLE_lVK8c9DOG1F_LS5vUS9rTCK_qx-9kr67LP32nmmCTnBpbFEGTwM4ZvScv5N-IoG09JW5Bn_R7Nrj6mWTQUXGJQYln5llDpso4azHcak-w&amp;key=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40" y="3566335"/>
            <a:ext cx="1347363" cy="1852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Загнутый угол 81"/>
          <p:cNvSpPr/>
          <p:nvPr/>
        </p:nvSpPr>
        <p:spPr>
          <a:xfrm>
            <a:off x="2346043" y="3530488"/>
            <a:ext cx="6308257" cy="2063316"/>
          </a:xfrm>
          <a:prstGeom prst="foldedCorner">
            <a:avLst>
              <a:gd name="adj" fmla="val 11500"/>
            </a:avLst>
          </a:prstGeom>
          <a:solidFill>
            <a:srgbClr val="EDE4F1"/>
          </a:solidFill>
          <a:ln w="63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b="1" dirty="0">
                <a:solidFill>
                  <a:srgbClr val="A379BB">
                    <a:lumMod val="50000"/>
                  </a:srgbClr>
                </a:solidFill>
              </a:rPr>
              <a:t>статья 19.30. </a:t>
            </a:r>
            <a:r>
              <a:rPr lang="ru-RU" sz="1600" dirty="0">
                <a:solidFill>
                  <a:srgbClr val="A379BB">
                    <a:lumMod val="50000"/>
                  </a:srgbClr>
                </a:solidFill>
              </a:rPr>
              <a:t>Нарушение требований к ведению образовательной деятельности и организации образовательного процесса </a:t>
            </a:r>
          </a:p>
          <a:p>
            <a:pPr marL="361950"/>
            <a:r>
              <a:rPr lang="ru-RU" sz="1200" dirty="0">
                <a:solidFill>
                  <a:srgbClr val="A379BB">
                    <a:lumMod val="50000"/>
                  </a:srgbClr>
                </a:solidFill>
              </a:rPr>
              <a:t>4. </a:t>
            </a:r>
            <a:r>
              <a:rPr lang="ru-RU" sz="1200" dirty="0" smtClean="0">
                <a:solidFill>
                  <a:srgbClr val="A379BB">
                    <a:lumMod val="50000"/>
                  </a:srgbClr>
                </a:solidFill>
              </a:rPr>
              <a:t>… нарушение </a:t>
            </a:r>
            <a:r>
              <a:rPr lang="ru-RU" sz="1200" dirty="0">
                <a:solidFill>
                  <a:srgbClr val="A379BB">
                    <a:lumMod val="50000"/>
                  </a:srgbClr>
                </a:solidFill>
              </a:rPr>
              <a:t>установленного законодательством об образовании порядка проведения государственной итоговой аттестации -</a:t>
            </a:r>
          </a:p>
          <a:p>
            <a:pPr marL="361950"/>
            <a:r>
              <a:rPr lang="ru-RU" sz="1200" dirty="0">
                <a:solidFill>
                  <a:srgbClr val="A379BB">
                    <a:lumMod val="50000"/>
                  </a:srgbClr>
                </a:solidFill>
              </a:rPr>
              <a:t>влечет наложение административного штрафа </a:t>
            </a:r>
            <a:endParaRPr lang="ru-RU" sz="1200" dirty="0" smtClean="0">
              <a:solidFill>
                <a:srgbClr val="A379BB">
                  <a:lumMod val="50000"/>
                </a:srgbClr>
              </a:solidFill>
            </a:endParaRPr>
          </a:p>
          <a:p>
            <a:pPr marL="361950"/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на </a:t>
            </a:r>
            <a:r>
              <a:rPr lang="ru-RU" sz="1400" b="1" dirty="0">
                <a:solidFill>
                  <a:srgbClr val="A379BB">
                    <a:lumMod val="50000"/>
                  </a:srgbClr>
                </a:solidFill>
              </a:rPr>
              <a:t>граждан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 в размере от </a:t>
            </a:r>
            <a:r>
              <a:rPr lang="ru-RU" sz="2000" b="1" dirty="0" smtClean="0">
                <a:solidFill>
                  <a:srgbClr val="A379BB">
                    <a:lumMod val="50000"/>
                  </a:srgbClr>
                </a:solidFill>
              </a:rPr>
              <a:t>3 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до</a:t>
            </a:r>
            <a:r>
              <a:rPr lang="ru-RU" sz="2000" b="1" dirty="0" smtClean="0">
                <a:solidFill>
                  <a:srgbClr val="A379BB">
                    <a:lumMod val="50000"/>
                  </a:srgbClr>
                </a:solidFill>
              </a:rPr>
              <a:t> 5 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тысяч рублей; </a:t>
            </a:r>
            <a:endParaRPr lang="ru-RU" sz="1400" dirty="0" smtClean="0">
              <a:solidFill>
                <a:srgbClr val="A379BB">
                  <a:lumMod val="50000"/>
                </a:srgbClr>
              </a:solidFill>
            </a:endParaRPr>
          </a:p>
          <a:p>
            <a:pPr marL="361950"/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на </a:t>
            </a:r>
            <a:r>
              <a:rPr lang="ru-RU" sz="1400" b="1" dirty="0">
                <a:solidFill>
                  <a:srgbClr val="A379BB">
                    <a:lumMod val="50000"/>
                  </a:srgbClr>
                </a:solidFill>
              </a:rPr>
              <a:t>должностных лиц 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- от </a:t>
            </a:r>
            <a:r>
              <a:rPr lang="ru-RU" sz="2000" b="1" dirty="0">
                <a:solidFill>
                  <a:srgbClr val="A379BB">
                    <a:lumMod val="50000"/>
                  </a:srgbClr>
                </a:solidFill>
              </a:rPr>
              <a:t>20</a:t>
            </a:r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 до </a:t>
            </a:r>
            <a:r>
              <a:rPr lang="ru-RU" sz="2000" b="1" dirty="0">
                <a:solidFill>
                  <a:srgbClr val="A379BB">
                    <a:lumMod val="50000"/>
                  </a:srgbClr>
                </a:solidFill>
              </a:rPr>
              <a:t>40</a:t>
            </a:r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 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тысяч рублей; </a:t>
            </a:r>
            <a:endParaRPr lang="ru-RU" sz="1400" dirty="0" smtClean="0">
              <a:solidFill>
                <a:srgbClr val="A379BB">
                  <a:lumMod val="50000"/>
                </a:srgbClr>
              </a:solidFill>
            </a:endParaRPr>
          </a:p>
          <a:p>
            <a:pPr marL="361950"/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на </a:t>
            </a:r>
            <a:r>
              <a:rPr lang="ru-RU" sz="1400" b="1" dirty="0">
                <a:solidFill>
                  <a:srgbClr val="A379BB">
                    <a:lumMod val="50000"/>
                  </a:srgbClr>
                </a:solidFill>
              </a:rPr>
              <a:t>юридических лиц 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- от </a:t>
            </a:r>
            <a:r>
              <a:rPr lang="ru-RU" sz="2000" b="1" dirty="0">
                <a:solidFill>
                  <a:srgbClr val="A379BB">
                    <a:lumMod val="50000"/>
                  </a:srgbClr>
                </a:solidFill>
              </a:rPr>
              <a:t>50</a:t>
            </a:r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 до </a:t>
            </a:r>
            <a:r>
              <a:rPr lang="ru-RU" sz="2000" b="1" dirty="0">
                <a:solidFill>
                  <a:srgbClr val="A379BB">
                    <a:lumMod val="50000"/>
                  </a:srgbClr>
                </a:solidFill>
              </a:rPr>
              <a:t>200</a:t>
            </a:r>
            <a:r>
              <a:rPr lang="ru-RU" sz="1400" dirty="0" smtClean="0">
                <a:solidFill>
                  <a:srgbClr val="A379BB">
                    <a:lumMod val="50000"/>
                  </a:srgbClr>
                </a:solidFill>
              </a:rPr>
              <a:t> </a:t>
            </a:r>
            <a:r>
              <a:rPr lang="ru-RU" sz="1400" dirty="0">
                <a:solidFill>
                  <a:srgbClr val="A379BB">
                    <a:lumMod val="50000"/>
                  </a:srgbClr>
                </a:solidFill>
              </a:rPr>
              <a:t>тысяч рублей.</a:t>
            </a:r>
          </a:p>
        </p:txBody>
      </p:sp>
      <p:pic>
        <p:nvPicPr>
          <p:cNvPr id="83" name="Picture 5" descr="D:\Doc\Мероприятия\2013-03-24 Межрегиональное совещание по ЕГЭ\Доклад\Картинки\Case-Law-photo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8125" b="100000" l="10000" r="825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629097" y="4667113"/>
            <a:ext cx="665163" cy="66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Picture 5" descr="D:\Doc\Мероприятия\2013-03-24 Межрегиональное совещание по ЕГЭ\Доклад\Картинки\Case-Law-photo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backgroundMark x1="18750" y1="21250" x2="18750" y2="2125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98973" y="4627125"/>
            <a:ext cx="665163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759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Запреты и на организаторов ЕГЭ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97071" y="1675755"/>
            <a:ext cx="4320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Иметь при себе средства связи</a:t>
            </a:r>
          </a:p>
        </p:txBody>
      </p:sp>
      <p:pic>
        <p:nvPicPr>
          <p:cNvPr id="4" name="Picture 2" descr="http://mega-u.ru/sites/default/files/styles/large/public/p1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42" y="1345332"/>
            <a:ext cx="1367367" cy="136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3088349"/>
            <a:ext cx="5199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Оказывать содействие обучающимся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73393" y="4572918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Выносить из аудитории  экзаменационные материалы, фотографировать их</a:t>
            </a:r>
          </a:p>
        </p:txBody>
      </p:sp>
      <p:pic>
        <p:nvPicPr>
          <p:cNvPr id="7" name="Picture 4" descr="http://www.dw.de/image/0,,15673492_401,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1" r="9981" b="6195"/>
          <a:stretch/>
        </p:blipFill>
        <p:spPr bwMode="auto">
          <a:xfrm>
            <a:off x="559095" y="4225652"/>
            <a:ext cx="1382305" cy="13304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D:\Doc\На сайт\Запрет знак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95" y="4225652"/>
            <a:ext cx="1294267" cy="129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http://images.aif.ru/003/120/eb19e9b53260a1d2a9ba1ac1ad0a798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95" y="3073524"/>
            <a:ext cx="1338385" cy="8893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D:\Doc\На сайт\Запрет знак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95" y="2857500"/>
            <a:ext cx="1294267" cy="129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7504" y="841276"/>
            <a:ext cx="8928992" cy="47269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Организаторам ЕГЭ ЗАПРЕЩАЕТСЯ: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7051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D:\Doc\Мероприятия\2014-02-25 Краевое родительское собрание\Информационные плакаты ЕГЭ\in_img_20111_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9"/>
          <a:stretch/>
        </p:blipFill>
        <p:spPr bwMode="auto">
          <a:xfrm>
            <a:off x="2483768" y="769267"/>
            <a:ext cx="3905981" cy="492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43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3345" y="2703612"/>
            <a:ext cx="4837312" cy="502908"/>
          </a:xfrm>
          <a:prstGeom prst="rect">
            <a:avLst/>
          </a:prstGeom>
        </p:spPr>
        <p:txBody>
          <a:bodyPr wrap="none" lIns="71323" tIns="35662" rIns="71323" bIns="35662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БЛАГОДАРЮ ЗА ВНИМАНИЕ!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j-lt"/>
              <a:ea typeface="Roboto" panose="02000000000000000000" pitchFamily="2" charset="0"/>
              <a:cs typeface="Gotham Pr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12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16753</TotalTime>
  <Words>251</Words>
  <Application>Microsoft Office PowerPoint</Application>
  <PresentationFormat>Экран (16:10)</PresentationFormat>
  <Paragraphs>52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Презентация PowerPoint</vt:lpstr>
      <vt:lpstr>Не забудьте</vt:lpstr>
      <vt:lpstr>Разрешается</vt:lpstr>
      <vt:lpstr>Запрещается</vt:lpstr>
      <vt:lpstr>Виды ответственности выпускников,  нарушивших порядок проведения ЕГЭ</vt:lpstr>
      <vt:lpstr>Динамика удаления с экзаменов</vt:lpstr>
      <vt:lpstr>Запреты и на организаторов ЕГЭ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Ковалев</dc:creator>
  <cp:lastModifiedBy>Н А</cp:lastModifiedBy>
  <cp:revision>724</cp:revision>
  <cp:lastPrinted>2017-11-16T12:17:25Z</cp:lastPrinted>
  <dcterms:created xsi:type="dcterms:W3CDTF">2016-04-26T10:13:17Z</dcterms:created>
  <dcterms:modified xsi:type="dcterms:W3CDTF">2017-11-16T13:22:56Z</dcterms:modified>
</cp:coreProperties>
</file>